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6" r:id="rId10"/>
    <p:sldId id="264" r:id="rId11"/>
    <p:sldId id="265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1"/>
    <p:restoredTop sz="96197"/>
  </p:normalViewPr>
  <p:slideViewPr>
    <p:cSldViewPr snapToGrid="0" snapToObjects="1">
      <p:cViewPr varScale="1">
        <p:scale>
          <a:sx n="52" d="100"/>
          <a:sy n="52" d="100"/>
        </p:scale>
        <p:origin x="48" y="7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36CB22-4354-784F-B3DB-399E71548B5E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A9147-6441-F440-A07B-CF071308F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61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A9147-6441-F440-A07B-CF071308FC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082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hunter2/PostFire_NDVI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672EB-7718-CB41-BD7E-A74C9160E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6" y="2626654"/>
            <a:ext cx="8361229" cy="2098226"/>
          </a:xfrm>
        </p:spPr>
        <p:txBody>
          <a:bodyPr/>
          <a:lstStyle/>
          <a:p>
            <a:r>
              <a:rPr lang="en-US" sz="6000" dirty="0"/>
              <a:t>Vegetation analysis of fire-affected region in the context of land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5D2844-D031-7449-9948-32D063CC2A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3" y="4914221"/>
            <a:ext cx="6831673" cy="1086237"/>
          </a:xfrm>
        </p:spPr>
        <p:txBody>
          <a:bodyPr/>
          <a:lstStyle/>
          <a:p>
            <a:r>
              <a:rPr lang="en-US" dirty="0"/>
              <a:t>By Brooke Hunter and Jon Sheppard</a:t>
            </a:r>
          </a:p>
        </p:txBody>
      </p:sp>
    </p:spTree>
    <p:extLst>
      <p:ext uri="{BB962C8B-B14F-4D97-AF65-F5344CB8AC3E}">
        <p14:creationId xmlns:p14="http://schemas.microsoft.com/office/powerpoint/2010/main" val="3273444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6FEFD-8596-D744-89F3-A563C2E2B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551B5-1041-6048-801A-C030C38F9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Land managed by the BLM has a shallower decreasing NDVI trendline.</a:t>
            </a:r>
          </a:p>
        </p:txBody>
      </p:sp>
    </p:spTree>
    <p:extLst>
      <p:ext uri="{BB962C8B-B14F-4D97-AF65-F5344CB8AC3E}">
        <p14:creationId xmlns:p14="http://schemas.microsoft.com/office/powerpoint/2010/main" val="2596824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FBDA0-4E72-DD47-B8F2-D04EC3D4A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Steps &amp;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3C637-9243-2142-B5E0-93A43150B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to more fires.</a:t>
            </a:r>
          </a:p>
          <a:p>
            <a:r>
              <a:rPr lang="en-US" dirty="0"/>
              <a:t>Separate land management further than just private and BLM.</a:t>
            </a:r>
          </a:p>
        </p:txBody>
      </p:sp>
    </p:spTree>
    <p:extLst>
      <p:ext uri="{BB962C8B-B14F-4D97-AF65-F5344CB8AC3E}">
        <p14:creationId xmlns:p14="http://schemas.microsoft.com/office/powerpoint/2010/main" val="1720898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CDBED-E90B-E541-9058-6CD9F708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and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B0522-009F-5547-8D70-5D93C22B8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hlinkClick r:id="rId2"/>
              </a:rPr>
              <a:t>https://github.com/</a:t>
            </a:r>
            <a:r>
              <a:rPr lang="en-US">
                <a:solidFill>
                  <a:schemeClr val="tx1"/>
                </a:solidFill>
                <a:hlinkClick r:id="rId2"/>
              </a:rPr>
              <a:t>bhunter2/PostFire_</a:t>
            </a:r>
            <a:r>
              <a:rPr lang="en-US" dirty="0">
                <a:solidFill>
                  <a:schemeClr val="tx1"/>
                </a:solidFill>
                <a:hlinkClick r:id="rId2"/>
              </a:rPr>
              <a:t>NDVI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987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30D2-1B9B-5F47-9828-771E165B4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549A2-F033-2743-833D-041D3E0CD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253" y="1428750"/>
            <a:ext cx="5506064" cy="52773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Wildfire frequency and intensity has increased in recent years. In Oregon, a checkerboard of privately and publicly owned land has resulted in a landscape that has sharp boundaries between clear cut and vegetated regions. How does this pattern affect the long-term recovery of vegetation?</a:t>
            </a:r>
          </a:p>
        </p:txBody>
      </p:sp>
      <p:pic>
        <p:nvPicPr>
          <p:cNvPr id="4" name="Picture 3" descr="A picture containing clothing, hat&#10;&#10;Description automatically generated">
            <a:extLst>
              <a:ext uri="{FF2B5EF4-FFF2-40B4-BE49-F238E27FC236}">
                <a16:creationId xmlns:a16="http://schemas.microsoft.com/office/drawing/2014/main" id="{5B5F79D9-8CFC-407D-AAF0-17F78FFA97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6" b="2037"/>
          <a:stretch/>
        </p:blipFill>
        <p:spPr>
          <a:xfrm>
            <a:off x="7698658" y="1271639"/>
            <a:ext cx="4127059" cy="527739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EE41912-DF13-4630-A0E4-EA05E727B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461" y="5363117"/>
            <a:ext cx="2014534" cy="134302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4533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D1D00-DCB7-1045-8BAC-9832B15CC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4DA84-FA34-154E-9B00-63C78C426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 our project we aim to investigate how this pattern of private and public land management influences vegetation recovery through normalized differenced vegetation index analysis (NDVI) over time pre and post-fire.</a:t>
            </a:r>
          </a:p>
          <a:p>
            <a:endParaRPr lang="en-US" dirty="0"/>
          </a:p>
          <a:p>
            <a:r>
              <a:rPr lang="en-US" dirty="0"/>
              <a:t>**Questions**</a:t>
            </a:r>
          </a:p>
          <a:p>
            <a:r>
              <a:rPr lang="en-US" dirty="0"/>
              <a:t>-	How quickly does vegetation recover after wildfires?</a:t>
            </a:r>
          </a:p>
          <a:p>
            <a:r>
              <a:rPr lang="en-US" dirty="0"/>
              <a:t>-	How does recovery vary based on land management practices? </a:t>
            </a:r>
          </a:p>
          <a:p>
            <a:endParaRPr lang="en-US" dirty="0"/>
          </a:p>
          <a:p>
            <a:r>
              <a:rPr lang="en-US" dirty="0"/>
              <a:t>**Objectives**</a:t>
            </a:r>
          </a:p>
          <a:p>
            <a:r>
              <a:rPr lang="en-US" dirty="0"/>
              <a:t>-	We will use normalized differenced vegetation index (NDVI) to quantify vegetation recovery of the Douglas Fire region which occurred due to a lightning strike in July 2013. </a:t>
            </a:r>
          </a:p>
          <a:p>
            <a:r>
              <a:rPr lang="en-US" dirty="0"/>
              <a:t>-	We will separate this analysis based on land ownership separate by private and publicly (Bureau of Land Management) land.</a:t>
            </a:r>
          </a:p>
        </p:txBody>
      </p:sp>
    </p:spTree>
    <p:extLst>
      <p:ext uri="{BB962C8B-B14F-4D97-AF65-F5344CB8AC3E}">
        <p14:creationId xmlns:p14="http://schemas.microsoft.com/office/powerpoint/2010/main" val="962726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6D642-2D8E-E14C-B1B7-8E705524A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Douglas Fire Complex (2013)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8A172C4-7F07-402F-A5F1-5FC8C78F653B}"/>
              </a:ext>
            </a:extLst>
          </p:cNvPr>
          <p:cNvGrpSpPr/>
          <p:nvPr/>
        </p:nvGrpSpPr>
        <p:grpSpPr>
          <a:xfrm>
            <a:off x="1047687" y="1488657"/>
            <a:ext cx="4641408" cy="5307559"/>
            <a:chOff x="2393353" y="80656"/>
            <a:chExt cx="4089036" cy="5143500"/>
          </a:xfrm>
        </p:grpSpPr>
        <p:pic>
          <p:nvPicPr>
            <p:cNvPr id="7" name="Picture 6" descr="A picture containing sign, truck, yellow, bus&#10;&#10;Description automatically generated">
              <a:extLst>
                <a:ext uri="{FF2B5EF4-FFF2-40B4-BE49-F238E27FC236}">
                  <a16:creationId xmlns:a16="http://schemas.microsoft.com/office/drawing/2014/main" id="{0738ADBE-984F-467E-8F26-70D2FD0FC5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859" r="24611"/>
            <a:stretch/>
          </p:blipFill>
          <p:spPr>
            <a:xfrm>
              <a:off x="2393353" y="80656"/>
              <a:ext cx="4089036" cy="51435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64989A8-2A4C-4E03-A34A-9F062503ACD9}"/>
                </a:ext>
              </a:extLst>
            </p:cNvPr>
            <p:cNvSpPr txBox="1"/>
            <p:nvPr/>
          </p:nvSpPr>
          <p:spPr>
            <a:xfrm>
              <a:off x="2472013" y="4432569"/>
              <a:ext cx="2534367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/>
                <a:t>August 20, 2013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47011D3-B154-40A3-9B27-81850FB86FEF}"/>
              </a:ext>
            </a:extLst>
          </p:cNvPr>
          <p:cNvGrpSpPr/>
          <p:nvPr/>
        </p:nvGrpSpPr>
        <p:grpSpPr>
          <a:xfrm>
            <a:off x="7169080" y="1474840"/>
            <a:ext cx="4581892" cy="5307558"/>
            <a:chOff x="3178968" y="99312"/>
            <a:chExt cx="4440264" cy="5143500"/>
          </a:xfrm>
        </p:grpSpPr>
        <p:pic>
          <p:nvPicPr>
            <p:cNvPr id="10" name="Picture 9" descr="A picture containing flower, plant, sign, sitting&#10;&#10;Description automatically generated">
              <a:extLst>
                <a:ext uri="{FF2B5EF4-FFF2-40B4-BE49-F238E27FC236}">
                  <a16:creationId xmlns:a16="http://schemas.microsoft.com/office/drawing/2014/main" id="{8B092D0F-5233-4365-9D72-A2A78ADCE5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883" r="20840"/>
            <a:stretch/>
          </p:blipFill>
          <p:spPr>
            <a:xfrm>
              <a:off x="3178968" y="99312"/>
              <a:ext cx="4440264" cy="51435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DFD5A03-795B-43DE-8D33-7799C5D00440}"/>
                </a:ext>
              </a:extLst>
            </p:cNvPr>
            <p:cNvSpPr txBox="1"/>
            <p:nvPr/>
          </p:nvSpPr>
          <p:spPr>
            <a:xfrm>
              <a:off x="3258617" y="4465493"/>
              <a:ext cx="2403658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/>
                <a:t>July 20</a:t>
              </a:r>
              <a:r>
                <a:rPr lang="en-US" sz="2500" baseline="30000" dirty="0"/>
                <a:t>th</a:t>
              </a:r>
              <a:r>
                <a:rPr lang="en-US" sz="2500" dirty="0"/>
                <a:t>, 2019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1660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C1646-79C1-C340-A779-FEB8822F4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Methodology: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F669B-CB52-0C41-861D-B11352FD1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6000"/>
            <a:ext cx="5595257" cy="3581400"/>
          </a:xfrm>
        </p:spPr>
        <p:txBody>
          <a:bodyPr/>
          <a:lstStyle/>
          <a:p>
            <a:r>
              <a:rPr lang="en-US" dirty="0"/>
              <a:t>Landsat 7-8 imagery 2012-2022 (Google Earth Engine): 30% cloud cover. 99 images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Douglas Complex Fire (2013) .</a:t>
            </a:r>
            <a:r>
              <a:rPr lang="en-US" dirty="0" err="1"/>
              <a:t>tif</a:t>
            </a:r>
            <a:r>
              <a:rPr lang="en-US" dirty="0"/>
              <a:t> file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Land Status Oregon ownership (BLM arc services): 1 (white) = private, 0 (black) = BLM</a:t>
            </a:r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AAA75462-5F1C-0843-B52E-C943F1D2E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628" y="168729"/>
            <a:ext cx="4248150" cy="652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564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ED4B7-D303-0C45-9CD2-8C8202E22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Methodology: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24225-3DE7-2244-B00E-BB78A14DF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4920343" cy="3581400"/>
          </a:xfrm>
        </p:spPr>
        <p:txBody>
          <a:bodyPr/>
          <a:lstStyle/>
          <a:p>
            <a:r>
              <a:rPr lang="en-US" dirty="0"/>
              <a:t>Google Earth Engine: Landsat images</a:t>
            </a:r>
          </a:p>
          <a:p>
            <a:r>
              <a:rPr lang="en-US" dirty="0" err="1"/>
              <a:t>gdal</a:t>
            </a:r>
            <a:r>
              <a:rPr lang="en-US" dirty="0"/>
              <a:t>: convert Douglas fire extent .</a:t>
            </a:r>
            <a:r>
              <a:rPr lang="en-US" dirty="0" err="1"/>
              <a:t>tif</a:t>
            </a:r>
            <a:r>
              <a:rPr lang="en-US" dirty="0"/>
              <a:t> and land status .</a:t>
            </a:r>
            <a:r>
              <a:rPr lang="en-US" dirty="0" err="1"/>
              <a:t>tif</a:t>
            </a:r>
            <a:r>
              <a:rPr lang="en-US" dirty="0"/>
              <a:t> to match </a:t>
            </a:r>
            <a:r>
              <a:rPr lang="en-US" dirty="0" err="1"/>
              <a:t>crs</a:t>
            </a:r>
            <a:r>
              <a:rPr lang="en-US" dirty="0"/>
              <a:t> of Landsat images (ESPG: 32610) and pad their spatial extents to match Landsat images</a:t>
            </a:r>
          </a:p>
          <a:p>
            <a:r>
              <a:rPr lang="en-US" dirty="0" err="1"/>
              <a:t>Jupyter</a:t>
            </a:r>
            <a:r>
              <a:rPr lang="en-US" dirty="0"/>
              <a:t> Lab: manipulation and analysis of data after downloading and using </a:t>
            </a:r>
            <a:r>
              <a:rPr lang="en-US" dirty="0" err="1"/>
              <a:t>gdal</a:t>
            </a:r>
            <a:r>
              <a:rPr lang="en-US" dirty="0"/>
              <a:t> from command 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129D6E-9036-E942-B727-FBB20040D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792" y="164630"/>
            <a:ext cx="4248149" cy="652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37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520E8-E7FC-9644-8317-2D6CAF33C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Methodology: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B5391-BF08-6E4B-8406-A065E6E38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17914"/>
            <a:ext cx="9601200" cy="4049486"/>
          </a:xfrm>
        </p:spPr>
        <p:txBody>
          <a:bodyPr>
            <a:normAutofit lnSpcReduction="10000"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Query Landsat Collection through Google Earth Engine via Google Collab.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Calculate Normalized Difference Vegetation Index (NDVI) of each image.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Convert Douglas Fire extent and ownership </a:t>
            </a:r>
            <a:r>
              <a:rPr lang="en-US" dirty="0" err="1"/>
              <a:t>tifs</a:t>
            </a:r>
            <a:r>
              <a:rPr lang="en-US" dirty="0"/>
              <a:t> to ESPG: 32610.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Pad Douglas Fire and ownership </a:t>
            </a:r>
            <a:r>
              <a:rPr lang="en-US" dirty="0" err="1"/>
              <a:t>tifs</a:t>
            </a:r>
            <a:r>
              <a:rPr lang="en-US" dirty="0"/>
              <a:t> to match Landsat spatial extent.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Subset and clip NDVI images based on Douglas Fire extent .</a:t>
            </a:r>
            <a:r>
              <a:rPr lang="en-US" dirty="0" err="1"/>
              <a:t>tif</a:t>
            </a:r>
            <a:r>
              <a:rPr lang="en-US" dirty="0"/>
              <a:t> file.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Subset newly clipped NDVI images based on a binary ownership file.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Analyze trends in the resulting data with boxplot and mean values.</a:t>
            </a:r>
          </a:p>
        </p:txBody>
      </p:sp>
    </p:spTree>
    <p:extLst>
      <p:ext uri="{BB962C8B-B14F-4D97-AF65-F5344CB8AC3E}">
        <p14:creationId xmlns:p14="http://schemas.microsoft.com/office/powerpoint/2010/main" val="4182161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A4FE8-C0DF-0849-93C5-D3FFDE36D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Boxplots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0D6E9-BC10-854D-925D-1F1F3C120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put horizontal boxplot on here for posterity, though it will likely not look great being small and squished.</a:t>
            </a:r>
          </a:p>
        </p:txBody>
      </p:sp>
    </p:spTree>
    <p:extLst>
      <p:ext uri="{BB962C8B-B14F-4D97-AF65-F5344CB8AC3E}">
        <p14:creationId xmlns:p14="http://schemas.microsoft.com/office/powerpoint/2010/main" val="2615600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0C559-D6B2-004B-BFB2-E0D35F455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Mean NDVI Trendlines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0E76A-4106-044F-A324-FCC3221EB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add the more palatable Mean NDVI value trendlines here, to easily Segway into discussion</a:t>
            </a:r>
          </a:p>
        </p:txBody>
      </p:sp>
    </p:spTree>
    <p:extLst>
      <p:ext uri="{BB962C8B-B14F-4D97-AF65-F5344CB8AC3E}">
        <p14:creationId xmlns:p14="http://schemas.microsoft.com/office/powerpoint/2010/main" val="172458930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54</TotalTime>
  <Words>489</Words>
  <Application>Microsoft Office PowerPoint</Application>
  <PresentationFormat>Widescreen</PresentationFormat>
  <Paragraphs>48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Calibri</vt:lpstr>
      <vt:lpstr>Franklin Gothic Book</vt:lpstr>
      <vt:lpstr>Crop</vt:lpstr>
      <vt:lpstr>Vegetation analysis of fire-affected region in the context of land management</vt:lpstr>
      <vt:lpstr>Motivation</vt:lpstr>
      <vt:lpstr>Goals</vt:lpstr>
      <vt:lpstr>Douglas Fire Complex (2013)</vt:lpstr>
      <vt:lpstr>Methodology: Datasets</vt:lpstr>
      <vt:lpstr>Methodology: Tools</vt:lpstr>
      <vt:lpstr>Methodology: Workflow</vt:lpstr>
      <vt:lpstr>Results: Boxplots</vt:lpstr>
      <vt:lpstr>Results: Mean NDVI Trendlines</vt:lpstr>
      <vt:lpstr>Discussion</vt:lpstr>
      <vt:lpstr>Further Steps &amp; Questions</vt:lpstr>
      <vt:lpstr>References and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Vegetation analysis of fire-affected region in the context of land management</dc:title>
  <dc:creator>Jon Sheppard</dc:creator>
  <cp:lastModifiedBy>Brooke Hunter</cp:lastModifiedBy>
  <cp:revision>4</cp:revision>
  <dcterms:created xsi:type="dcterms:W3CDTF">2022-03-08T03:14:19Z</dcterms:created>
  <dcterms:modified xsi:type="dcterms:W3CDTF">2022-03-08T04:31:28Z</dcterms:modified>
</cp:coreProperties>
</file>